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26"/>
  </p:notesMasterIdLst>
  <p:sldIdLst>
    <p:sldId id="278" r:id="rId5"/>
    <p:sldId id="267" r:id="rId6"/>
    <p:sldId id="293" r:id="rId7"/>
    <p:sldId id="292" r:id="rId8"/>
    <p:sldId id="290" r:id="rId9"/>
    <p:sldId id="268" r:id="rId10"/>
    <p:sldId id="269" r:id="rId11"/>
    <p:sldId id="294" r:id="rId12"/>
    <p:sldId id="296" r:id="rId13"/>
    <p:sldId id="297" r:id="rId14"/>
    <p:sldId id="270" r:id="rId15"/>
    <p:sldId id="289" r:id="rId16"/>
    <p:sldId id="285" r:id="rId17"/>
    <p:sldId id="272" r:id="rId18"/>
    <p:sldId id="274" r:id="rId19"/>
    <p:sldId id="291" r:id="rId20"/>
    <p:sldId id="273" r:id="rId21"/>
    <p:sldId id="284" r:id="rId22"/>
    <p:sldId id="283" r:id="rId23"/>
    <p:sldId id="295" r:id="rId24"/>
    <p:sldId id="28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3659" userDrawn="1">
          <p15:clr>
            <a:srgbClr val="A4A3A4"/>
          </p15:clr>
        </p15:guide>
        <p15:guide id="4" pos="3205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731"/>
    <a:srgbClr val="A0DC1A"/>
    <a:srgbClr val="BFEC5A"/>
    <a:srgbClr val="C3ED65"/>
    <a:srgbClr val="B0D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3" autoAdjust="0"/>
    <p:restoredTop sz="87015" autoAdjust="0"/>
  </p:normalViewPr>
  <p:slideViewPr>
    <p:cSldViewPr>
      <p:cViewPr varScale="1">
        <p:scale>
          <a:sx n="140" d="100"/>
          <a:sy n="140" d="100"/>
        </p:scale>
        <p:origin x="3234" y="126"/>
      </p:cViewPr>
      <p:guideLst>
        <p:guide orient="horz" pos="1480"/>
        <p:guide pos="665"/>
        <p:guide pos="3659"/>
        <p:guide pos="3205"/>
        <p:guide orient="horz" pos="1752"/>
        <p:guide orient="horz" pos="3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10659-4E4B-4DC1-B0BC-EE77262282CC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8E562-9919-440D-8D07-00465A186F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0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8E562-9919-440D-8D07-00465A186F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60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30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30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825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60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60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98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95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50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1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16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74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25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97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55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46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90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A9580-D0B8-486F-9E97-6521A31B4EAD}" type="datetimeFigureOut">
              <a:rPr lang="de-DE" smtClean="0"/>
              <a:t>04.02.2025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D0DB18-E77C-4340-BC5F-AB6ACB7D39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2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info@bl-laser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A34CE1-7F44-BA05-8EFD-7E362A24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753" y="1124744"/>
            <a:ext cx="7562665" cy="372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7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2627782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4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3" name="Rechteck 2"/>
          <p:cNvSpPr/>
          <p:nvPr/>
        </p:nvSpPr>
        <p:spPr>
          <a:xfrm>
            <a:off x="4799857" y="1760296"/>
            <a:ext cx="4913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Plasma-/Brennschneiden</a:t>
            </a:r>
          </a:p>
        </p:txBody>
      </p:sp>
      <p:sp>
        <p:nvSpPr>
          <p:cNvPr id="5" name="Rechteck 4"/>
          <p:cNvSpPr/>
          <p:nvPr/>
        </p:nvSpPr>
        <p:spPr>
          <a:xfrm>
            <a:off x="5519936" y="2780928"/>
            <a:ext cx="504056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Microstep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Plasma-/ Brennschneidanlage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 bis zu 7500x2000mm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Materialstärke bis 240mm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Schrägschnitt möglich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Bohr-, Senk- und Gewindeaggregat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Rohrschacht mit einer 300x300mm Aufnahme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90745"/>
            <a:ext cx="4032250" cy="29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0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5814532" y="2780928"/>
            <a:ext cx="5756768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Handschweißen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MAG, MIG und WIG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Getrennte Fertigung von Stahl und Edelstahl/Aluminium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Stückgewicht bis 5t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Zertifizierung nach EN1090 EXC3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21840" y="1765874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Schweißen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407110-7468-D50D-A364-42091D9F3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780928"/>
            <a:ext cx="4032498" cy="2953122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CE0B57B-74BA-4F37-7FAC-727065FA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6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9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780928"/>
            <a:ext cx="4032498" cy="29495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5519936" y="2786602"/>
            <a:ext cx="5581045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Cloos Schweißroboter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 und WIG Roboter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3000mm Spannweite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Stückgewicht 3t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Lasersensorik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automatische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Nahtverfolgung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21840" y="1765874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Schweißen</a:t>
            </a:r>
          </a:p>
        </p:txBody>
      </p:sp>
    </p:spTree>
    <p:extLst>
      <p:ext uri="{BB962C8B-B14F-4D97-AF65-F5344CB8AC3E}">
        <p14:creationId xmlns:p14="http://schemas.microsoft.com/office/powerpoint/2010/main" val="115873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5766302" y="2783710"/>
            <a:ext cx="349805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Trumpf Schweißroboter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TruArc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Weld 1000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 Roboter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1300mm Spannweite</a:t>
            </a:r>
          </a:p>
          <a:p>
            <a:pPr>
              <a:lnSpc>
                <a:spcPct val="150000"/>
              </a:lnSpc>
            </a:pP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Cobot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Schweißroboter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 und MIG Roboter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2000mm Spannweite 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021840" y="1765874"/>
            <a:ext cx="2194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Schweißen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88" y="2781301"/>
            <a:ext cx="40322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90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4" y="2781300"/>
            <a:ext cx="4024994" cy="29527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1840" y="1765874"/>
            <a:ext cx="1814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Strahlen</a:t>
            </a:r>
          </a:p>
        </p:txBody>
      </p:sp>
      <p:sp>
        <p:nvSpPr>
          <p:cNvPr id="9" name="Rechteck 8"/>
          <p:cNvSpPr/>
          <p:nvPr/>
        </p:nvSpPr>
        <p:spPr>
          <a:xfrm>
            <a:off x="5735960" y="3157196"/>
            <a:ext cx="4248125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Strahlanlagen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Schmidt Sandstrahltechnik GmbH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Innenmaße: 7000x3500x3500 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Glasperlen-Strahlen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Korund-Strahlen</a:t>
            </a:r>
          </a:p>
        </p:txBody>
      </p:sp>
    </p:spTree>
    <p:extLst>
      <p:ext uri="{BB962C8B-B14F-4D97-AF65-F5344CB8AC3E}">
        <p14:creationId xmlns:p14="http://schemas.microsoft.com/office/powerpoint/2010/main" val="337642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1840" y="1765874"/>
            <a:ext cx="1497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Fräsen</a:t>
            </a:r>
          </a:p>
        </p:txBody>
      </p:sp>
      <p:sp>
        <p:nvSpPr>
          <p:cNvPr id="9" name="Rechteck 8"/>
          <p:cNvSpPr/>
          <p:nvPr/>
        </p:nvSpPr>
        <p:spPr>
          <a:xfrm>
            <a:off x="5669654" y="3068960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Hedelius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CNC-Fräsen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5-Achsfräsen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4600 x 1100 x 900mm Bearbeitungsraum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Werkstücke bis zu 1800kg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8" y="2785476"/>
            <a:ext cx="4025340" cy="294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1841" y="1765874"/>
            <a:ext cx="2369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Rohrbiegen</a:t>
            </a:r>
          </a:p>
        </p:txBody>
      </p:sp>
      <p:sp>
        <p:nvSpPr>
          <p:cNvPr id="9" name="Rechteck 8"/>
          <p:cNvSpPr/>
          <p:nvPr/>
        </p:nvSpPr>
        <p:spPr>
          <a:xfrm>
            <a:off x="5447928" y="3238138"/>
            <a:ext cx="645604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Dornbiegemaschine transfluid DB2060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Biegebereich Rohr max. 70 x 2mm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Vierkantrohr max. 40 x 3mm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Nutzlänge 3900mm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B3DC81-553C-40E9-6EA0-F99176E17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13157"/>
          <a:stretch/>
        </p:blipFill>
        <p:spPr>
          <a:xfrm>
            <a:off x="1055688" y="2781300"/>
            <a:ext cx="40322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45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5891834" y="1760297"/>
            <a:ext cx="3714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Pulverbeschichten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81300"/>
            <a:ext cx="4032249" cy="295275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375920" y="3537012"/>
            <a:ext cx="525658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Pulverbeschichtungsanlage der Firma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Meeh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6000mm lange Bauteile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gängigen Farbtöne und Sonderfarben </a:t>
            </a:r>
          </a:p>
        </p:txBody>
      </p:sp>
    </p:spTree>
    <p:extLst>
      <p:ext uri="{BB962C8B-B14F-4D97-AF65-F5344CB8AC3E}">
        <p14:creationId xmlns:p14="http://schemas.microsoft.com/office/powerpoint/2010/main" val="389988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9" y="2781301"/>
            <a:ext cx="4024399" cy="295274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735960" y="3380512"/>
            <a:ext cx="3498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Wunsch können durch unseren Montagetrupp, von uns gefertigte Stahlbauten, auch vor Ort montiert werden!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9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19936" y="2787274"/>
            <a:ext cx="4143050" cy="3450038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Anlieferung durch den eigenen Fuhrpark oder externe Spedition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Paketversand durch DHL </a:t>
            </a:r>
          </a:p>
          <a:p>
            <a:pPr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Eigene Fahrzeuge:</a:t>
            </a:r>
          </a:p>
          <a:p>
            <a:pPr marL="114300" indent="0">
              <a:buClr>
                <a:schemeClr val="bg1">
                  <a:lumMod val="50000"/>
                </a:schemeClr>
              </a:buClr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2 18t LKW inkl. Anhänger </a:t>
            </a:r>
          </a:p>
          <a:p>
            <a:pPr marL="114300" indent="0">
              <a:buClr>
                <a:schemeClr val="bg1">
                  <a:lumMod val="50000"/>
                </a:schemeClr>
              </a:buClr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7,5t LKW</a:t>
            </a:r>
          </a:p>
          <a:p>
            <a:pPr marL="114300" indent="0">
              <a:buClr>
                <a:schemeClr val="bg1">
                  <a:lumMod val="50000"/>
                </a:schemeClr>
              </a:buClr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Planen-Wagen</a:t>
            </a:r>
          </a:p>
          <a:p>
            <a:pPr marL="114300" indent="0">
              <a:buClr>
                <a:schemeClr val="bg1">
                  <a:lumMod val="50000"/>
                </a:schemeClr>
              </a:buClr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	2 Sprinter </a:t>
            </a:r>
          </a:p>
          <a:p>
            <a:pPr marL="114300" indent="0">
              <a:buClr>
                <a:schemeClr val="bg1">
                  <a:lumMod val="50000"/>
                </a:schemeClr>
              </a:buClr>
              <a:buNone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    	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71464" y="12163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72316"/>
            <a:ext cx="4032250" cy="29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4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>
            <a:spLocks noGrp="1"/>
          </p:cNvSpPr>
          <p:nvPr/>
        </p:nvSpPr>
        <p:spPr>
          <a:xfrm>
            <a:off x="1127448" y="2564904"/>
            <a:ext cx="8093005" cy="30243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Geschäftsführer: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Bauer </a:t>
            </a:r>
            <a:b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Prokura: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Maximilian Scharringer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Pauli </a:t>
            </a:r>
            <a:b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Gründung: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  <a:p>
            <a:pPr>
              <a:lnSpc>
                <a:spcPct val="150000"/>
              </a:lnSpc>
            </a:pPr>
            <a:r>
              <a:rPr lang="de-DE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Mitarbeiterzahl: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ca.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Mitarbeiter,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Tendenz steigend</a:t>
            </a:r>
            <a:b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Standorte: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Neuschönau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Philippsreut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de-DE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Spezialisiert auf: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Laserschneiden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Weiterverarbeitung 			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Blech-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Rohrbauteilen</a:t>
            </a:r>
          </a:p>
          <a:p>
            <a:pPr>
              <a:lnSpc>
                <a:spcPct val="150000"/>
              </a:lnSpc>
            </a:pPr>
            <a:r>
              <a:rPr lang="de-DE" sz="20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Jahresumsatz 2024: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ca. 11,3 </a:t>
            </a:r>
            <a:r>
              <a:rPr lang="de-DE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  <a:endParaRPr lang="de-DE" sz="20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4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2627782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nhalts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499891"/>
            <a:ext cx="7399975" cy="3881437"/>
          </a:xfrm>
          <a:prstGeom prst="rect">
            <a:avLst/>
          </a:prstGeom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3969174" y="1083613"/>
            <a:ext cx="4143050" cy="4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Pulverbeschichtung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de-DE" dirty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878422" y="1191694"/>
            <a:ext cx="4313360" cy="15044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de-DE" sz="7200" dirty="0">
                <a:solidFill>
                  <a:schemeClr val="bg1">
                    <a:lumMod val="50000"/>
                  </a:schemeClr>
                </a:solidFill>
              </a:rPr>
              <a:t>Wasserstrahlschneiden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de-DE" sz="7200" dirty="0">
                <a:solidFill>
                  <a:schemeClr val="bg1">
                    <a:lumMod val="50000"/>
                  </a:schemeClr>
                </a:solidFill>
              </a:rPr>
              <a:t>Plasma-/ Brennschneiden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de-DE" sz="7200" dirty="0">
                <a:solidFill>
                  <a:schemeClr val="bg1">
                    <a:lumMod val="50000"/>
                  </a:schemeClr>
                </a:solidFill>
              </a:rPr>
              <a:t>Schweißen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de-DE" sz="7200" dirty="0">
                <a:solidFill>
                  <a:schemeClr val="bg1">
                    <a:lumMod val="50000"/>
                  </a:schemeClr>
                </a:solidFill>
              </a:rPr>
              <a:t>Strahlen 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de-DE" sz="7200" dirty="0">
                <a:solidFill>
                  <a:schemeClr val="bg1">
                    <a:lumMod val="50000"/>
                  </a:schemeClr>
                </a:solidFill>
              </a:rPr>
              <a:t>Fräsen</a:t>
            </a:r>
          </a:p>
          <a:p>
            <a:pPr>
              <a:buClr>
                <a:schemeClr val="bg1">
                  <a:lumMod val="50000"/>
                </a:schemeClr>
              </a:buClr>
            </a:pPr>
            <a:r>
              <a:rPr lang="de-DE" sz="7200" dirty="0">
                <a:solidFill>
                  <a:schemeClr val="bg1">
                    <a:lumMod val="50000"/>
                  </a:schemeClr>
                </a:solidFill>
              </a:rPr>
              <a:t>Rohrbiegen </a:t>
            </a:r>
          </a:p>
          <a:p>
            <a:endParaRPr lang="de-DE" dirty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7032104" y="1988840"/>
            <a:ext cx="3115820" cy="140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Automatisierte Laser- und Stanzbearbeitung </a:t>
            </a:r>
            <a:br>
              <a:rPr lang="de-DE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(in Planung)</a:t>
            </a:r>
          </a:p>
          <a:p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6797448" y="856233"/>
            <a:ext cx="29701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i="1" dirty="0">
                <a:solidFill>
                  <a:srgbClr val="AFE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Geplante</a:t>
            </a:r>
          </a:p>
          <a:p>
            <a:r>
              <a:rPr lang="de-DE" sz="2800" b="1" i="1" dirty="0">
                <a:solidFill>
                  <a:srgbClr val="AFE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Technologien</a:t>
            </a:r>
            <a:endParaRPr lang="de-DE" sz="2800" b="1" i="1" dirty="0">
              <a:solidFill>
                <a:srgbClr val="AFE731"/>
              </a:solidFill>
            </a:endParaRPr>
          </a:p>
        </p:txBody>
      </p:sp>
      <p:cxnSp>
        <p:nvCxnSpPr>
          <p:cNvPr id="3" name="Gerade Verbindung mit Pfeil 2"/>
          <p:cNvCxnSpPr>
            <a:cxnSpLocks/>
          </p:cNvCxnSpPr>
          <p:nvPr/>
        </p:nvCxnSpPr>
        <p:spPr>
          <a:xfrm flipH="1">
            <a:off x="4943872" y="1560285"/>
            <a:ext cx="288032" cy="15086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cxnSpLocks/>
          </p:cNvCxnSpPr>
          <p:nvPr/>
        </p:nvCxnSpPr>
        <p:spPr>
          <a:xfrm>
            <a:off x="2723955" y="2156261"/>
            <a:ext cx="995781" cy="1590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cxnSpLocks/>
          </p:cNvCxnSpPr>
          <p:nvPr/>
        </p:nvCxnSpPr>
        <p:spPr>
          <a:xfrm flipH="1">
            <a:off x="6797448" y="2636912"/>
            <a:ext cx="522688" cy="1390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4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1076" y="125760"/>
            <a:ext cx="5040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Vielen Dank für Ihre Aufmerksamkeit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67408" y="5454352"/>
            <a:ext cx="8727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800" dirty="0"/>
              <a:t>Bei Fragen wenden Sie sich gerne an </a:t>
            </a:r>
            <a:r>
              <a:rPr lang="de-DE" sz="2800" dirty="0">
                <a:hlinkClick r:id="rId2"/>
              </a:rPr>
              <a:t>info@bl-laser.de</a:t>
            </a:r>
            <a:r>
              <a:rPr lang="de-DE" sz="2800" dirty="0"/>
              <a:t> oder an 08558/9745600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24D8B8-F17F-2D1A-1948-E7CCF6A21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9576" y="1483457"/>
            <a:ext cx="6102221" cy="30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4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237F31C2-0292-7BF8-10D1-50013F2AA74A}"/>
              </a:ext>
            </a:extLst>
          </p:cNvPr>
          <p:cNvSpPr>
            <a:spLocks noGrp="1"/>
          </p:cNvSpPr>
          <p:nvPr/>
        </p:nvSpPr>
        <p:spPr>
          <a:xfrm>
            <a:off x="1559496" y="3284984"/>
            <a:ext cx="8280920" cy="30243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de-DE" sz="20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2008: Gründung durch Geschäftsführer Max Bauer und Erwin Lentner mit Geschäftssitz in Reismühle in Grafenau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2012: Bau des Geschäftssitzes inkl. Produktionshalle in Schönanger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2013: Ausscheiden des Geschäftsführers Lentner Erwin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2015: Anbau der 2. Produktionshalle inkl. Keller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Anbau der 3. Produktionshalle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2019: Erteilung Prokura Pauli Michael und Scharringer Max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2020: Erwerb von Geschäftsanteilen durch Pauli Michael und Scharringer Max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Brand der Produktionshallen 1 + 2 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Wiederaufbau der Produktionshalle 1</a:t>
            </a: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 Bau der Produktionshalle inkl. Bürogebäude in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Philippsreut</a:t>
            </a:r>
            <a:endParaRPr lang="de-DE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2023: Bau der Pulverbeschichtungshalle in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Philippsreut</a:t>
            </a:r>
            <a:endParaRPr lang="de-DE" sz="1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D9F6CEB-5129-330C-5C03-653988EDE7B7}"/>
              </a:ext>
            </a:extLst>
          </p:cNvPr>
          <p:cNvSpPr txBox="1"/>
          <p:nvPr/>
        </p:nvSpPr>
        <p:spPr>
          <a:xfrm>
            <a:off x="4223792" y="116632"/>
            <a:ext cx="2795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Historie</a:t>
            </a:r>
            <a:endParaRPr lang="de-DE" sz="4800" i="1" dirty="0">
              <a:solidFill>
                <a:srgbClr val="BFEC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83432" y="9656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4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447928" y="2781300"/>
            <a:ext cx="4524415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Konstruktion nach Kundenvorgaben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Eigenkonstruktionen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Programme: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Solidworks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TruTops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TruTops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Boost,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Icam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Asper,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RoboPlan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tProject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3575720" y="1763807"/>
            <a:ext cx="6067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Konstruktion/Programmierung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51446F-FBAC-B115-1B16-6A773FF31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81300"/>
            <a:ext cx="40322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8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983432" y="96569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6" name="Titel 1"/>
          <p:cNvSpPr>
            <a:spLocks noGrp="1"/>
          </p:cNvSpPr>
          <p:nvPr/>
        </p:nvSpPr>
        <p:spPr>
          <a:xfrm>
            <a:off x="3431704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4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447928" y="2781566"/>
            <a:ext cx="5172487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Trumpf Lasermaschinen 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Materialstärken bis 40mm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Maximale Formatgröße: 6000x2500mm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Materialien: Stahl, Edelstahl,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 und Kupferlegierungen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Gravurfunktion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Fasenschnitte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5962126" y="1761625"/>
            <a:ext cx="315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Laserschneiden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81300"/>
            <a:ext cx="4042590" cy="29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0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3504385" y="2703114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4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555432" y="2800280"/>
            <a:ext cx="5077072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Trumpf Rohrlaser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Schneiden und bearbeiten von Hohl- und Formprofilen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Bearbeitungslänge bis 6500mm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Spannkreisdurchmesser von 254mm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Integriertes Gewindebohren, Fließgewindeformen und Senken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7021841" y="1765874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Rohrlaser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9" y="2780103"/>
            <a:ext cx="4032250" cy="30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2627782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4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5519936" y="3214071"/>
            <a:ext cx="4572795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Trumpf Biegemaschinen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 zu 8000mm Biegelänge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1000 Tonnen Presskraft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ACP / Winkelmesssystem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9" name="Rechteck 8"/>
          <p:cNvSpPr/>
          <p:nvPr/>
        </p:nvSpPr>
        <p:spPr>
          <a:xfrm>
            <a:off x="7021841" y="1765874"/>
            <a:ext cx="2012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Abkanten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15" y="2782869"/>
            <a:ext cx="4025824" cy="29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10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2627782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54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9" name="Rechteck 8"/>
          <p:cNvSpPr/>
          <p:nvPr/>
        </p:nvSpPr>
        <p:spPr>
          <a:xfrm>
            <a:off x="7021841" y="1765874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Mechanik</a:t>
            </a:r>
          </a:p>
        </p:txBody>
      </p:sp>
      <p:sp>
        <p:nvSpPr>
          <p:cNvPr id="2" name="Rechteck 1"/>
          <p:cNvSpPr/>
          <p:nvPr/>
        </p:nvSpPr>
        <p:spPr>
          <a:xfrm>
            <a:off x="5519936" y="2784525"/>
            <a:ext cx="5112568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Bohren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Gewinden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Schleifen, Satinieren,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Trowalisieren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Einpressen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Punktschweißen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2781299"/>
            <a:ext cx="4032250" cy="29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2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/>
        </p:nvSpPr>
        <p:spPr>
          <a:xfrm>
            <a:off x="2627782" y="2852936"/>
            <a:ext cx="5328592" cy="13681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25" y="0"/>
            <a:ext cx="1849878" cy="113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983432" y="9673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i="1" dirty="0">
                <a:solidFill>
                  <a:srgbClr val="BFEC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Fertigungsverfahren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5015880" y="1765874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i="1" dirty="0">
                <a:solidFill>
                  <a:schemeClr val="bg1">
                    <a:lumMod val="65000"/>
                  </a:schemeClr>
                </a:solidFill>
              </a:rPr>
              <a:t>Wasserstrahlschneiden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5735960" y="2723802"/>
            <a:ext cx="6048672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42913" algn="l"/>
              </a:tabLst>
            </a:pP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Intermac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Primus 324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WaterJet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 bis zu 2000x4000mm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Materialstärke bis 200mm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3D-Schnitt möglich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Materialien:  Stahl, Edelstahl,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Aluminium, Kupferlegierungen,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Holz, Kunststoffe, Glas, Gestein,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Dichtungswerkstoffe und Keramik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65FB250-3A59-71C5-F110-CC4A9F364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9" y="2789390"/>
            <a:ext cx="4032250" cy="2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3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143E4A5CCB5741A858CAD4D6C3E562" ma:contentTypeVersion="4" ma:contentTypeDescription="Ein neues Dokument erstellen." ma:contentTypeScope="" ma:versionID="e6662f98389cf46a5d9140281130578b">
  <xsd:schema xmlns:xsd="http://www.w3.org/2001/XMLSchema" xmlns:xs="http://www.w3.org/2001/XMLSchema" xmlns:p="http://schemas.microsoft.com/office/2006/metadata/properties" xmlns:ns3="b921949b-a810-4b4b-a81e-86ca33fb7564" targetNamespace="http://schemas.microsoft.com/office/2006/metadata/properties" ma:root="true" ma:fieldsID="6b35a78ea9b09c98e5f8d4070dbbf57c" ns3:_="">
    <xsd:import namespace="b921949b-a810-4b4b-a81e-86ca33fb75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1949b-a810-4b4b-a81e-86ca33fb75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215581-9CDF-4EC9-94DF-6720F2633B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9963CF-35C1-4CFC-926E-C6D9EC3F4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21949b-a810-4b4b-a81e-86ca33fb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7BCE40-50D1-47ED-9A47-B3C9BD752F0C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b921949b-a810-4b4b-a81e-86ca33fb756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554</Words>
  <Application>Microsoft Office PowerPoint</Application>
  <PresentationFormat>Breitbild</PresentationFormat>
  <Paragraphs>179</Paragraphs>
  <Slides>21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Facette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Öttl</dc:creator>
  <cp:lastModifiedBy>Scharringer, Maximilian</cp:lastModifiedBy>
  <cp:revision>78</cp:revision>
  <dcterms:created xsi:type="dcterms:W3CDTF">2022-05-13T05:56:32Z</dcterms:created>
  <dcterms:modified xsi:type="dcterms:W3CDTF">2025-02-04T08:10:21Z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0x010100FE143E4A5CCB5741A858CAD4D6C3E562</vt:lpwstr>
  </property>
</Properties>
</file>